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2"/>
  </p:notesMasterIdLst>
  <p:handoutMasterIdLst>
    <p:handoutMasterId r:id="rId23"/>
  </p:handoutMasterIdLst>
  <p:sldIdLst>
    <p:sldId id="647" r:id="rId2"/>
    <p:sldId id="525" r:id="rId3"/>
    <p:sldId id="586" r:id="rId4"/>
    <p:sldId id="587" r:id="rId5"/>
    <p:sldId id="702" r:id="rId6"/>
    <p:sldId id="256" r:id="rId7"/>
    <p:sldId id="688" r:id="rId8"/>
    <p:sldId id="675" r:id="rId9"/>
    <p:sldId id="703" r:id="rId10"/>
    <p:sldId id="526" r:id="rId11"/>
    <p:sldId id="690" r:id="rId12"/>
    <p:sldId id="704" r:id="rId13"/>
    <p:sldId id="651" r:id="rId14"/>
    <p:sldId id="667" r:id="rId15"/>
    <p:sldId id="689" r:id="rId16"/>
    <p:sldId id="705" r:id="rId17"/>
    <p:sldId id="706" r:id="rId18"/>
    <p:sldId id="707" r:id="rId19"/>
    <p:sldId id="544" r:id="rId20"/>
    <p:sldId id="701" r:id="rId21"/>
  </p:sldIdLst>
  <p:sldSz cx="9144000" cy="5143500" type="screen16x9"/>
  <p:notesSz cx="6858000" cy="9144000"/>
  <p:embeddedFontLst>
    <p:embeddedFont>
      <p:font typeface="仿宋" pitchFamily="49" charset="-122"/>
      <p:regular r:id="rId24"/>
    </p:embeddedFont>
    <p:embeddedFont>
      <p:font typeface="隶书" pitchFamily="49" charset="-122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黑体" pitchFamily="49" charset="-122"/>
      <p:regular r:id="rId30"/>
    </p:embeddedFont>
    <p:embeddedFont>
      <p:font typeface="楷体" pitchFamily="49" charset="-122"/>
      <p:regular r:id="rId31"/>
    </p:embeddedFont>
    <p:embeddedFont>
      <p:font typeface="微软雅黑" pitchFamily="34" charset="-122"/>
      <p:regular r:id="rId32"/>
      <p:bold r:id="rId33"/>
    </p:embeddedFont>
  </p:embeddedFontLst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9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59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968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350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  <a:prstGeom prst="rect">
            <a:avLst/>
          </a:prstGeom>
          <a:ln>
            <a:solidFill>
              <a:srgbClr val="000000"/>
            </a:solidFill>
          </a:ln>
        </p:spPr>
      </p:sp>
      <p:sp>
        <p:nvSpPr>
          <p:cNvPr id="686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686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fld id="{9A0DB2DC-4C9A-4742-B13C-FB6460FD3503}" type="slidenum">
              <a:rPr lang="zh-CN" altLang="en-US" dirty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265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770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型例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3162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典型例题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9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7" y="267635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1" tIns="45690" rIns="91381" bIns="456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5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6" y="195541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3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7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91744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76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7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55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70520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83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8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回顾复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回顾复习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17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2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5" indent="-342815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5" indent="-285679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8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4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8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wmf"/><Relationship Id="rId2" Type="http://schemas.openxmlformats.org/officeDocument/2006/relationships/tags" Target="../tags/tag3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04863" y="1144064"/>
            <a:ext cx="65966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第四章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整式的加减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4.2  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整式的加法与减法</a:t>
            </a:r>
            <a:endParaRPr lang="zh-CN" altLang="en-US" sz="4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第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去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括号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97800" y="2845358"/>
            <a:ext cx="857313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40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sz="2400">
                <a:latin typeface="Times New Roman" pitchFamily="18" charset="0"/>
                <a:cs typeface="Times New Roman" pitchFamily="18" charset="0"/>
              </a:rPr>
              <a:t>上面的代数式①②应如何去括号进行化简？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</a:rPr>
              <a:t>   </a:t>
            </a:r>
            <a:endParaRPr lang="en-US" altLang="zh-CN" sz="240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835696" y="1635646"/>
            <a:ext cx="45720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92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+72(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-0.15)  </a:t>
            </a:r>
            <a:r>
              <a:rPr lang="en-US" sz="2400">
                <a:latin typeface="Times New Roman" pitchFamily="18" charset="0"/>
                <a:cs typeface="Times New Roman" pitchFamily="18" charset="0"/>
                <a:sym typeface="+mn-ea"/>
              </a:rPr>
              <a:t>①</a:t>
            </a:r>
            <a:endParaRPr lang="en-US" altLang="zh-CN" sz="240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1836331" y="2263026"/>
            <a:ext cx="45720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92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-72(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-0.15)  </a:t>
            </a:r>
            <a:r>
              <a:rPr lang="en-US" sz="2400">
                <a:latin typeface="Times New Roman" pitchFamily="18" charset="0"/>
                <a:cs typeface="Times New Roman" pitchFamily="18" charset="0"/>
                <a:sym typeface="+mn-ea"/>
              </a:rPr>
              <a:t>②</a:t>
            </a:r>
            <a:endParaRPr lang="en-US" altLang="zh-CN" sz="240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115616" y="3363838"/>
            <a:ext cx="7711976" cy="12441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可以利用分配律，将括号前的乘数与括号内的各项相乘，去掉括号，再合并同类项</a:t>
            </a:r>
            <a:endParaRPr lang="zh-CN" altLang="en-US" sz="24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8" name="组合 17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-21474824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269524"/>
              </p:ext>
            </p:extLst>
          </p:nvPr>
        </p:nvGraphicFramePr>
        <p:xfrm>
          <a:off x="1520051" y="1203598"/>
          <a:ext cx="6704330" cy="525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r:id="rId3" imgW="3060065" imgH="215900" progId="Equation.KSEE3">
                  <p:embed/>
                </p:oleObj>
              </mc:Choice>
              <mc:Fallback>
                <p:oleObj r:id="rId3" imgW="3060065" imgH="2159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0051" y="1203598"/>
                        <a:ext cx="6704330" cy="525161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-21474824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738834"/>
              </p:ext>
            </p:extLst>
          </p:nvPr>
        </p:nvGraphicFramePr>
        <p:xfrm>
          <a:off x="1547664" y="1923678"/>
          <a:ext cx="6648450" cy="531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r:id="rId5" imgW="2997200" imgH="215900" progId="Equation.KSEE3">
                  <p:embed/>
                </p:oleObj>
              </mc:Choice>
              <mc:Fallback>
                <p:oleObj r:id="rId5" imgW="2997200" imgH="215900" progId="Equation.KSEE3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47664" y="1923678"/>
                        <a:ext cx="6648450" cy="5315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949699" y="2715766"/>
            <a:ext cx="808926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思考：</a:t>
            </a:r>
            <a:r>
              <a:rPr lang="zh-CN" sz="2400" dirty="0">
                <a:latin typeface="Times New Roman" pitchFamily="18" charset="0"/>
                <a:cs typeface="Times New Roman" pitchFamily="18" charset="0"/>
              </a:rPr>
              <a:t>请同学们根据以上探究过程总结一下去括号法则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"/>
          <p:cNvSpPr txBox="1"/>
          <p:nvPr/>
        </p:nvSpPr>
        <p:spPr>
          <a:xfrm>
            <a:off x="913764" y="1131590"/>
            <a:ext cx="8230235" cy="1949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800" b="1" dirty="0">
                <a:latin typeface="Times New Roman" pitchFamily="18" charset="0"/>
                <a:cs typeface="Times New Roman" pitchFamily="18" charset="0"/>
                <a:sym typeface="+mn-ea"/>
              </a:rPr>
              <a:t>去括号法则：</a:t>
            </a:r>
            <a:r>
              <a:rPr 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一般地，一个数与一个多项式相乘，需要去括号，去括号就是用括号外的数乘括号内的每一项，再把所得的积相加。</a:t>
            </a:r>
          </a:p>
        </p:txBody>
      </p:sp>
      <p:sp>
        <p:nvSpPr>
          <p:cNvPr id="3" name="文本框 11"/>
          <p:cNvSpPr txBox="1"/>
          <p:nvPr/>
        </p:nvSpPr>
        <p:spPr>
          <a:xfrm>
            <a:off x="971600" y="3291830"/>
            <a:ext cx="7933055" cy="1114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lang="zh-CN" sz="2800" b="1" dirty="0">
                <a:latin typeface="Times New Roman" pitchFamily="18" charset="0"/>
                <a:cs typeface="Times New Roman" pitchFamily="18" charset="0"/>
              </a:rPr>
              <a:t>特别地</a:t>
            </a:r>
            <a:r>
              <a:rPr lang="zh-CN" sz="2800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+(</a:t>
            </a:r>
            <a:r>
              <a:rPr lang="en-US" altLang="zh-CN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-3)</a:t>
            </a:r>
            <a:r>
              <a:rPr lang="zh-CN" alt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en-US" altLang="zh-CN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-3)</a:t>
            </a:r>
            <a:r>
              <a:rPr 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可以看作1与-1分别相乘，得：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+(</a:t>
            </a:r>
            <a:r>
              <a:rPr lang="en-US" altLang="zh-CN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-3)=</a:t>
            </a:r>
            <a:r>
              <a:rPr lang="en-US" altLang="zh-CN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-3,-(</a:t>
            </a:r>
            <a:r>
              <a:rPr lang="en-US" altLang="zh-CN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-3)=-</a:t>
            </a:r>
            <a:r>
              <a:rPr lang="en-US" altLang="zh-CN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+3</a:t>
            </a:r>
          </a:p>
        </p:txBody>
      </p:sp>
    </p:spTree>
    <p:extLst>
      <p:ext uri="{BB962C8B-B14F-4D97-AF65-F5344CB8AC3E}">
        <p14:creationId xmlns:p14="http://schemas.microsoft.com/office/powerpoint/2010/main" val="329418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文本框 113"/>
          <p:cNvSpPr txBox="1"/>
          <p:nvPr/>
        </p:nvSpPr>
        <p:spPr>
          <a:xfrm>
            <a:off x="953522" y="1126771"/>
            <a:ext cx="4580890" cy="1641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800" b="0" dirty="0" smtClean="0">
                <a:latin typeface="Times New Roman" pitchFamily="18" charset="0"/>
                <a:cs typeface="Times New Roman" pitchFamily="18" charset="0"/>
              </a:rPr>
              <a:t>例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化简：</a:t>
            </a:r>
          </a:p>
          <a:p>
            <a:pPr marL="0" indent="0" eaLnBrk="1" latinLnBrk="0" hangingPunct="1">
              <a:lnSpc>
                <a:spcPct val="120000"/>
              </a:lnSpc>
            </a:pP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+(5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</a:pPr>
            <a:r>
              <a:rPr lang="zh-CN" altLang="en-US" sz="2800" b="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(4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-5)-3(1-2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156647" y="1419602"/>
            <a:ext cx="2808605" cy="1440180"/>
            <a:chOff x="9808" y="1290"/>
            <a:chExt cx="4423" cy="2268"/>
          </a:xfrm>
        </p:grpSpPr>
        <p:sp>
          <p:nvSpPr>
            <p:cNvPr id="31" name="云形标注 30"/>
            <p:cNvSpPr/>
            <p:nvPr/>
          </p:nvSpPr>
          <p:spPr>
            <a:xfrm>
              <a:off x="9808" y="1290"/>
              <a:ext cx="4423" cy="2268"/>
            </a:xfrm>
            <a:prstGeom prst="cloudCallout">
              <a:avLst>
                <a:gd name="adj1" fmla="val -35236"/>
                <a:gd name="adj2" fmla="val 114197"/>
              </a:avLst>
            </a:prstGeom>
            <a:grpFill/>
            <a:ln>
              <a:solidFill>
                <a:srgbClr val="00B0F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147" y="1769"/>
              <a:ext cx="3969" cy="13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indent="0"/>
              <a:r>
                <a:rPr lang="zh-CN" sz="2400" b="0" dirty="0" smtClean="0">
                  <a:latin typeface="Times New Roman" pitchFamily="18" charset="0"/>
                  <a:cs typeface="Times New Roman" pitchFamily="18" charset="0"/>
                </a:rPr>
                <a:t>为什么</a:t>
              </a:r>
              <a:endParaRPr lang="en-US" altLang="zh-CN" sz="2400" b="0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0" indent="0"/>
              <a:r>
                <a:rPr lang="en-US" altLang="zh-CN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altLang="zh-CN" sz="2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3×</a:t>
              </a:r>
              <a:r>
                <a:rPr lang="zh-CN" altLang="en-US" sz="2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（</a:t>
              </a:r>
              <a:r>
                <a:rPr lang="en-US" altLang="zh-CN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-2</a:t>
              </a:r>
              <a:r>
                <a:rPr lang="en-US" altLang="zh-CN" sz="24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zh-CN" altLang="en-US" sz="2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）＝</a:t>
              </a:r>
              <a:r>
                <a:rPr lang="en-US" altLang="zh-CN" sz="2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US" altLang="zh-CN" sz="24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en-US" altLang="zh-CN" sz="2400" b="0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  <a:endParaRPr lang="en-US" altLang="zh-CN" sz="2400" b="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82541" y="2859782"/>
            <a:ext cx="4464496" cy="1953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解：（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+(5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=8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+5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=13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00121" y="2854408"/>
            <a:ext cx="4464496" cy="1953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-5)-3(1-2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=4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-5-3+6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=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755576" y="1275606"/>
            <a:ext cx="8171815" cy="301723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600" b="0" dirty="0" smtClean="0">
                <a:latin typeface="Times New Roman" pitchFamily="18" charset="0"/>
                <a:cs typeface="Times New Roman" pitchFamily="18" charset="0"/>
              </a:rPr>
              <a:t>例</a:t>
            </a:r>
            <a:r>
              <a:rPr lang="en-US" sz="2600" b="0" dirty="0" smtClean="0">
                <a:latin typeface="Times New Roman" pitchFamily="18" charset="0"/>
                <a:cs typeface="Times New Roman" pitchFamily="18" charset="0"/>
              </a:rPr>
              <a:t>2   </a:t>
            </a:r>
            <a:r>
              <a:rPr sz="2600" b="0" dirty="0" smtClean="0">
                <a:latin typeface="Times New Roman" pitchFamily="18" charset="0"/>
                <a:cs typeface="Times New Roman" pitchFamily="18" charset="0"/>
              </a:rPr>
              <a:t>两船从同一港口同时出发反向而行</a:t>
            </a:r>
            <a:r>
              <a:rPr sz="2600" b="0" dirty="0">
                <a:latin typeface="Times New Roman" pitchFamily="18" charset="0"/>
                <a:cs typeface="Times New Roman" pitchFamily="18" charset="0"/>
              </a:rPr>
              <a:t>，甲船顺水，乙船逆水，两船在静水中的速度是50km/</a:t>
            </a:r>
            <a:r>
              <a:rPr sz="2600" b="0" dirty="0" err="1">
                <a:latin typeface="Times New Roman" pitchFamily="18" charset="0"/>
                <a:cs typeface="Times New Roman" pitchFamily="18" charset="0"/>
              </a:rPr>
              <a:t>h，水流速度是</a:t>
            </a:r>
            <a:r>
              <a:rPr lang="en-US" sz="2600" b="0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="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600" b="0" dirty="0">
                <a:latin typeface="Times New Roman" pitchFamily="18" charset="0"/>
                <a:cs typeface="Times New Roman" pitchFamily="18" charset="0"/>
              </a:rPr>
              <a:t>km/h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600" b="0" dirty="0">
                <a:latin typeface="Times New Roman" pitchFamily="18" charset="0"/>
                <a:cs typeface="Times New Roman" pitchFamily="18" charset="0"/>
              </a:rPr>
              <a:t>（1）2小时后两船相距多远？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600" b="0" dirty="0">
                <a:latin typeface="Times New Roman" pitchFamily="18" charset="0"/>
                <a:cs typeface="Times New Roman" pitchFamily="18" charset="0"/>
              </a:rPr>
              <a:t>（2）2小时后甲船比乙船多航行多少千米？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文本框 116"/>
          <p:cNvSpPr txBox="1"/>
          <p:nvPr/>
        </p:nvSpPr>
        <p:spPr>
          <a:xfrm>
            <a:off x="920457" y="1066815"/>
            <a:ext cx="4112260" cy="26001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</a:t>
            </a:r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由题意得</a:t>
            </a:r>
            <a:r>
              <a:rPr 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endParaRPr lang="en-US" altLang="zh-CN" sz="2800" b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2(50+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)+2(50-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=100+2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+100-2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200(km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0139" y="3674989"/>
            <a:ext cx="4143125" cy="1112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5000"/>
              </a:lnSpc>
            </a:pP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可知，</a:t>
            </a:r>
            <a:r>
              <a:rPr lang="en-US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小时后两船相距</a:t>
            </a:r>
            <a:r>
              <a:rPr lang="en-US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200km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endParaRPr lang="zh-CN" altLang="en-US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98504" y="987574"/>
            <a:ext cx="3493976" cy="3323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由题意得</a:t>
            </a:r>
            <a:r>
              <a:rPr 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2(50+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)-2(50-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=100+2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-100+2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(km)</a:t>
            </a:r>
          </a:p>
          <a:p>
            <a:pPr marL="0" indent="0">
              <a:lnSpc>
                <a:spcPct val="150000"/>
              </a:lnSpc>
            </a:pPr>
            <a:endParaRPr lang="zh-CN" altLang="en-US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96599" y="3661425"/>
            <a:ext cx="3724910" cy="1114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5000"/>
              </a:lnSpc>
            </a:pP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可知，</a:t>
            </a:r>
            <a:r>
              <a:rPr lang="en-US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小时后甲船比乙船多航行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km</a:t>
            </a:r>
            <a:r>
              <a:rPr lang="zh-CN" altLang="en-US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zh-CN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7" grpId="0"/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文本框 110"/>
          <p:cNvSpPr txBox="1"/>
          <p:nvPr/>
        </p:nvSpPr>
        <p:spPr>
          <a:xfrm>
            <a:off x="1331639" y="1189199"/>
            <a:ext cx="6232332" cy="286232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下列去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括号的式子中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，正确的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是（       ）</a:t>
            </a:r>
            <a:endParaRPr lang="en-US" altLang="zh-CN" sz="2400" b="1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A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a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–(2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–1)=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+(–2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–3)=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+3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3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 [5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– (2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–1)]= 3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–5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+2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–1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–(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+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 + (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)= 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–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c+d</a:t>
            </a:r>
            <a:endParaRPr lang="zh-CN" altLang="en-US" sz="2400" b="1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5967" name="Text Box 15"/>
          <p:cNvSpPr txBox="1"/>
          <p:nvPr/>
        </p:nvSpPr>
        <p:spPr>
          <a:xfrm>
            <a:off x="6393623" y="1170594"/>
            <a:ext cx="407484" cy="57996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17325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6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图片 1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000" y="2971476"/>
            <a:ext cx="14288" cy="222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6562" name="组合 3"/>
          <p:cNvGrpSpPr/>
          <p:nvPr/>
        </p:nvGrpSpPr>
        <p:grpSpPr>
          <a:xfrm>
            <a:off x="755768" y="1059986"/>
            <a:ext cx="7917585" cy="2308397"/>
            <a:chOff x="-812" y="1112"/>
            <a:chExt cx="17081" cy="4844"/>
          </a:xfrm>
        </p:grpSpPr>
        <p:sp>
          <p:nvSpPr>
            <p:cNvPr id="66563" name="文本框 110"/>
            <p:cNvSpPr txBox="1"/>
            <p:nvPr/>
          </p:nvSpPr>
          <p:spPr>
            <a:xfrm>
              <a:off x="-812" y="1112"/>
              <a:ext cx="17081" cy="484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180000" indent="-180000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2</a:t>
              </a:r>
              <a:r>
                <a:rPr lang="en-US" altLang="zh-CN" sz="2400" b="1" dirty="0" smtClean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 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不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改变代数式的值，把代数式括号前的“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–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”号变成“＋”号，              结果应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是（      ）</a:t>
              </a:r>
              <a:endPara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  <a:p>
              <a:pPr lvl="1">
                <a:lnSpc>
                  <a:spcPct val="150000"/>
                </a:lnSpc>
              </a:pP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A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.a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+(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b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–3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c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)                                  B. 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a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+(–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b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–3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c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) </a:t>
              </a:r>
            </a:p>
            <a:p>
              <a:pPr lvl="1">
                <a:lnSpc>
                  <a:spcPct val="150000"/>
                </a:lnSpc>
              </a:pP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C. 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a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+(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b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+3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c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)                                 D. 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a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+(–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b+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3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c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微软雅黑"/>
                  <a:cs typeface="Times New Roman" pitchFamily="18" charset="0"/>
                </a:rPr>
                <a:t>) </a:t>
              </a:r>
              <a:endParaRPr lang="zh-CN" altLang="en-US" sz="2400" b="1" dirty="0">
                <a:solidFill>
                  <a:prstClr val="black"/>
                </a:solidFill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  <p:pic>
          <p:nvPicPr>
            <p:cNvPr id="66564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2" y="2515"/>
              <a:ext cx="2939" cy="83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6566" name="文本框 5"/>
          <p:cNvSpPr txBox="1"/>
          <p:nvPr/>
        </p:nvSpPr>
        <p:spPr>
          <a:xfrm>
            <a:off x="755768" y="3179057"/>
            <a:ext cx="725195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3. 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已知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 –3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 err="1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</a:t>
            </a:r>
            <a:r>
              <a:rPr lang="en-US" altLang="zh-CN" sz="2400" b="1" i="1" dirty="0" err="1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=2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，则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b="1" i="1" dirty="0" err="1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+</a:t>
            </a:r>
            <a:r>
              <a:rPr lang="en-US" altLang="zh-CN" sz="2400" b="1" i="1" dirty="0" err="1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)–(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–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</a:t>
            </a:r>
            <a:r>
              <a: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的值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为（      ）</a:t>
            </a:r>
            <a:endParaRPr lang="zh-CN" altLang="en-US" sz="2400" b="1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A.1                 B.5                 C.–5                   D.–1</a:t>
            </a:r>
            <a:endParaRPr lang="zh-CN" altLang="en-US" sz="2400" b="1" dirty="0">
              <a:solidFill>
                <a:prstClr val="black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5967" name="Text Box 15"/>
          <p:cNvSpPr txBox="1"/>
          <p:nvPr/>
        </p:nvSpPr>
        <p:spPr>
          <a:xfrm>
            <a:off x="5222227" y="1620769"/>
            <a:ext cx="40748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D</a:t>
            </a:r>
          </a:p>
        </p:txBody>
      </p:sp>
      <p:sp>
        <p:nvSpPr>
          <p:cNvPr id="7" name="Text Box 15"/>
          <p:cNvSpPr txBox="1"/>
          <p:nvPr/>
        </p:nvSpPr>
        <p:spPr>
          <a:xfrm>
            <a:off x="7212439" y="3179082"/>
            <a:ext cx="38985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93484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67" grpId="0" bldLvl="0" animBg="1"/>
      <p:bldP spid="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8"/>
          <p:cNvSpPr>
            <a:spLocks noGrp="1"/>
          </p:cNvSpPr>
          <p:nvPr/>
        </p:nvSpPr>
        <p:spPr>
          <a:xfrm>
            <a:off x="1029486" y="1131590"/>
            <a:ext cx="7560480" cy="184994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4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.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化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简下列各式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：</a:t>
            </a:r>
          </a:p>
          <a:p>
            <a:pPr marL="342900" indent="-34290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）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8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m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＋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2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n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＋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(5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m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–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n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)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；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  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2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</a:rPr>
              <a:t>）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(5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p–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3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q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)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–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3(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      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　   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)</a:t>
            </a:r>
            <a:r>
              <a:rPr lang="zh-CN" altLang="en-US" sz="2400" b="1" i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．</a:t>
            </a:r>
            <a:endParaRPr lang="zh-CN" altLang="en-US" sz="2400" b="1" i="1" dirty="0">
              <a:solidFill>
                <a:prstClr val="black"/>
              </a:solidFill>
              <a:latin typeface="Times New Roman"/>
              <a:ea typeface="楷体" panose="02010609060101010101" pitchFamily="49" charset="-122"/>
              <a:cs typeface="Times New Roman"/>
            </a:endParaRPr>
          </a:p>
        </p:txBody>
      </p:sp>
      <p:graphicFrame>
        <p:nvGraphicFramePr>
          <p:cNvPr id="67590" name="Object 11"/>
          <p:cNvGraphicFramePr/>
          <p:nvPr>
            <p:extLst>
              <p:ext uri="{D42A27DB-BD31-4B8C-83A1-F6EECF244321}">
                <p14:modId xmlns:p14="http://schemas.microsoft.com/office/powerpoint/2010/main" val="3530132834"/>
              </p:ext>
            </p:extLst>
          </p:nvPr>
        </p:nvGraphicFramePr>
        <p:xfrm>
          <a:off x="6713952" y="1805731"/>
          <a:ext cx="998538" cy="4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name="Equation" r:id="rId4" imgW="507960" imgH="228600" progId="Equation.DSMT4">
                  <p:embed/>
                </p:oleObj>
              </mc:Choice>
              <mc:Fallback>
                <p:oleObj name="Equation" r:id="rId4" imgW="5079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13952" y="1805731"/>
                        <a:ext cx="998538" cy="43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4"/>
          <p:cNvGraphicFramePr/>
          <p:nvPr>
            <p:extLst>
              <p:ext uri="{D42A27DB-BD31-4B8C-83A1-F6EECF244321}">
                <p14:modId xmlns:p14="http://schemas.microsoft.com/office/powerpoint/2010/main" val="956291480"/>
              </p:ext>
            </p:extLst>
          </p:nvPr>
        </p:nvGraphicFramePr>
        <p:xfrm>
          <a:off x="2147864" y="2719965"/>
          <a:ext cx="2457450" cy="11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9" name="Equation" r:id="rId6" imgW="1320480" imgH="634680" progId="Equation.DSMT4">
                  <p:embed/>
                </p:oleObj>
              </mc:Choice>
              <mc:Fallback>
                <p:oleObj name="Equation" r:id="rId6" imgW="132048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47864" y="2719965"/>
                        <a:ext cx="2457450" cy="1188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9" name="Object 15"/>
          <p:cNvGraphicFramePr/>
          <p:nvPr>
            <p:extLst>
              <p:ext uri="{D42A27DB-BD31-4B8C-83A1-F6EECF244321}">
                <p14:modId xmlns:p14="http://schemas.microsoft.com/office/powerpoint/2010/main" val="2182760382"/>
              </p:ext>
            </p:extLst>
          </p:nvPr>
        </p:nvGraphicFramePr>
        <p:xfrm>
          <a:off x="5401144" y="2665549"/>
          <a:ext cx="2924175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Equation" r:id="rId8" imgW="1498320" imgH="965160" progId="Equation.DSMT4">
                  <p:embed/>
                </p:oleObj>
              </mc:Choice>
              <mc:Fallback>
                <p:oleObj name="Equation" r:id="rId8" imgW="1498320" imgH="965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01144" y="2665549"/>
                        <a:ext cx="2924175" cy="1857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06085" y="2660898"/>
            <a:ext cx="14321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：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仿宋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仿宋" panose="02010609060101010101" pitchFamily="49" charset="-122"/>
                <a:sym typeface="Wingdings" panose="05000000000000000000" pitchFamily="2" charset="2"/>
              </a:rPr>
              <a:t>）</a:t>
            </a:r>
            <a:endParaRPr lang="zh-CN" altLang="en-US" sz="2400" b="1" dirty="0"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7484" y="2665335"/>
            <a:ext cx="972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 pitchFamily="18" charset="0"/>
                <a:ea typeface="仿宋" panose="02010609060101010101" pitchFamily="49" charset="-122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仿宋" panose="02010609060101010101" pitchFamily="49" charset="-122"/>
              </a:rPr>
              <a:t>2</a:t>
            </a:r>
            <a:r>
              <a:rPr lang="zh-CN" altLang="en-US" sz="2400" b="1" dirty="0" smtClean="0">
                <a:latin typeface="Times New Roman" panose="02020603050405020304" pitchFamily="18" charset="0"/>
                <a:ea typeface="仿宋" panose="02010609060101010101" pitchFamily="49" charset="-122"/>
              </a:rPr>
              <a:t>）</a:t>
            </a:r>
            <a:endParaRPr lang="zh-CN" altLang="en-US" sz="2400" b="1" dirty="0"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203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8238" y="213970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宋体" panose="02010600030101010101" pitchFamily="2" charset="-122"/>
                <a:cs typeface="宋体" panose="02010600030101010101" pitchFamily="2" charset="-122"/>
              </a:rPr>
              <a:t>去括号</a:t>
            </a:r>
            <a:endParaRPr lang="zh-CN" altLang="en-US" sz="2800" dirty="0"/>
          </a:p>
        </p:txBody>
      </p:sp>
      <p:sp>
        <p:nvSpPr>
          <p:cNvPr id="4" name="左大括号 3"/>
          <p:cNvSpPr/>
          <p:nvPr/>
        </p:nvSpPr>
        <p:spPr>
          <a:xfrm>
            <a:off x="2054382" y="1501212"/>
            <a:ext cx="288032" cy="1800200"/>
          </a:xfrm>
          <a:prstGeom prst="leftBrace">
            <a:avLst>
              <a:gd name="adj1" fmla="val 9836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339752" y="1487819"/>
            <a:ext cx="6804248" cy="1682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法则：①用括号外的数乘括号内的每一项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           ②再把所得的积相加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注意：括号外是负数时，去括号内的各项要变号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962311" y="1347614"/>
            <a:ext cx="7830185" cy="2031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1.</a:t>
            </a:r>
            <a:r>
              <a:rPr sz="2800" b="0" dirty="0" smtClean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探究去括号法则</a:t>
            </a:r>
            <a:r>
              <a:rPr lang="en-US" sz="2800" b="0" dirty="0" smtClean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.</a:t>
            </a:r>
            <a:endParaRPr sz="2800" b="0" dirty="0">
              <a:latin typeface="楷体" pitchFamily="49" charset="-122"/>
              <a:ea typeface="楷体" pitchFamily="49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2.掌握去括号法则，</a:t>
            </a:r>
            <a:r>
              <a:rPr sz="2800" b="0" dirty="0" smtClean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能准确的进行去括号</a:t>
            </a:r>
            <a:r>
              <a:rPr lang="en-US" sz="2800" b="0" dirty="0" smtClean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.</a:t>
            </a:r>
            <a:endParaRPr sz="2800" b="0" dirty="0">
              <a:latin typeface="楷体" pitchFamily="49" charset="-122"/>
              <a:ea typeface="楷体" pitchFamily="49" charset="-122"/>
              <a:cs typeface="宋体" panose="02010600030101010101" pitchFamily="2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3.</a:t>
            </a:r>
            <a:r>
              <a:rPr sz="2800" b="0" dirty="0" smtClean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利用去括号法则将整式化简并解决简单的问题</a:t>
            </a:r>
            <a:r>
              <a:rPr lang="en-US" sz="2800" b="0" dirty="0" smtClean="0"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.</a:t>
            </a:r>
            <a:endParaRPr sz="2800" b="0" dirty="0">
              <a:latin typeface="楷体" pitchFamily="49" charset="-122"/>
              <a:ea typeface="楷体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2139702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206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600" y="1275606"/>
            <a:ext cx="7416824" cy="2492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</a:t>
            </a:r>
            <a:r>
              <a:rPr lang="zh-CN" sz="2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endParaRPr lang="en-US" altLang="zh-CN" sz="2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掌握</a:t>
            </a:r>
            <a:r>
              <a:rPr lang="zh-CN" sz="2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去括号法则，能准确的进行去</a:t>
            </a:r>
            <a:r>
              <a:rPr lang="zh-CN" sz="2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括号</a:t>
            </a:r>
            <a:r>
              <a:rPr lang="en-US" altLang="zh-CN" sz="2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</a:t>
            </a:r>
            <a:r>
              <a:rPr lang="zh-CN" sz="2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endParaRPr lang="en-US" altLang="zh-CN" sz="2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利用</a:t>
            </a:r>
            <a:r>
              <a:rPr lang="zh-CN" sz="2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去括号法则将整式化简并解决简单的</a:t>
            </a:r>
            <a:r>
              <a:rPr lang="zh-CN" sz="2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问题</a:t>
            </a:r>
            <a:r>
              <a:rPr lang="en-US" altLang="zh-CN" sz="2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18629" y="1202710"/>
            <a:ext cx="854075" cy="497840"/>
            <a:chOff x="1055" y="1954"/>
            <a:chExt cx="1029" cy="554"/>
          </a:xfrm>
          <a:solidFill>
            <a:srgbClr val="009FB0"/>
          </a:solidFill>
        </p:grpSpPr>
        <p:sp>
          <p:nvSpPr>
            <p:cNvPr id="5" name="椭圆 4"/>
            <p:cNvSpPr/>
            <p:nvPr/>
          </p:nvSpPr>
          <p:spPr>
            <a:xfrm>
              <a:off x="1055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530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01999" y="1137240"/>
            <a:ext cx="8262620" cy="1129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sz="28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思考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：上节课学习了合并同类项，我们一起来回忆一下同类项的定义以及合并同类项法则。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82242" y="2499742"/>
            <a:ext cx="8418830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同类项：</a:t>
            </a:r>
            <a:r>
              <a:rPr sz="2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所含字母相同，并且相同字母的指数也相同的项叫作同类项。几个常数项也是同类项</a:t>
            </a:r>
            <a:r>
              <a:rPr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/>
        </p:nvSpPr>
        <p:spPr>
          <a:xfrm>
            <a:off x="1403648" y="3723878"/>
            <a:ext cx="4762500" cy="55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Tx/>
              <a:buSzTx/>
            </a:pPr>
            <a:r>
              <a:rPr lang="zh-CN" alt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分配律：</a:t>
            </a:r>
            <a:r>
              <a:rPr lang="en-US" altLang="zh-CN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(</a:t>
            </a:r>
            <a:r>
              <a:rPr lang="en-US" altLang="zh-CN" sz="28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</a:t>
            </a:r>
            <a:r>
              <a:rPr lang="en-US" altLang="zh-CN" sz="28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c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)=</a:t>
            </a:r>
            <a:r>
              <a:rPr lang="en-US" altLang="zh-CN" sz="28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ab</a:t>
            </a:r>
            <a:r>
              <a:rPr lang="en-US" altLang="zh-CN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</a:t>
            </a:r>
            <a:r>
              <a:rPr lang="en-US" altLang="zh-CN" sz="28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ac</a:t>
            </a:r>
            <a:endParaRPr lang="zh-CN" alt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本框 6"/>
          <p:cNvSpPr txBox="1"/>
          <p:nvPr/>
        </p:nvSpPr>
        <p:spPr>
          <a:xfrm>
            <a:off x="539552" y="1275606"/>
            <a:ext cx="8418830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合并同类项法则：</a:t>
            </a:r>
            <a:r>
              <a:rPr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合并同类项后，所得项的系数是合并前各同类项的系数的和，字母连同它的指数不变</a:t>
            </a:r>
            <a:r>
              <a:rPr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。</a:t>
            </a:r>
          </a:p>
        </p:txBody>
      </p:sp>
      <p:sp>
        <p:nvSpPr>
          <p:cNvPr id="4" name="文本框 99"/>
          <p:cNvSpPr txBox="1"/>
          <p:nvPr/>
        </p:nvSpPr>
        <p:spPr>
          <a:xfrm>
            <a:off x="1264788" y="2931790"/>
            <a:ext cx="6259539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sz="28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合并同类项用到了什么运算律？</a:t>
            </a:r>
            <a:endParaRPr lang="zh-CN" alt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0918" y="1203598"/>
            <a:ext cx="51136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sz="2800" b="0" dirty="0">
                <a:latin typeface="宋体" panose="02010600030101010101" pitchFamily="2" charset="-122"/>
                <a:cs typeface="宋体" panose="02010600030101010101" pitchFamily="2" charset="-122"/>
              </a:rPr>
              <a:t>问题1.计算：</a:t>
            </a:r>
          </a:p>
        </p:txBody>
      </p:sp>
      <p:graphicFrame>
        <p:nvGraphicFramePr>
          <p:cNvPr id="2" name="对象 -2147482429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3902097"/>
              </p:ext>
            </p:extLst>
          </p:nvPr>
        </p:nvGraphicFramePr>
        <p:xfrm>
          <a:off x="3170553" y="1075328"/>
          <a:ext cx="1391285" cy="845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r:id="rId4" imgW="711200" imgH="431800" progId="Equation.KSEE3">
                  <p:embed/>
                </p:oleObj>
              </mc:Choice>
              <mc:Fallback>
                <p:oleObj r:id="rId4" imgW="711200" imgH="431800" progId="Equation.KSEE3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70553" y="1075328"/>
                        <a:ext cx="1391285" cy="8451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083308" y="2154828"/>
            <a:ext cx="14192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解法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</a:p>
        </p:txBody>
      </p:sp>
      <p:graphicFrame>
        <p:nvGraphicFramePr>
          <p:cNvPr id="4" name="对象 -21474824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0758"/>
              </p:ext>
            </p:extLst>
          </p:nvPr>
        </p:nvGraphicFramePr>
        <p:xfrm>
          <a:off x="2378708" y="2443118"/>
          <a:ext cx="4248785" cy="845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r:id="rId6" imgW="2171700" imgH="431800" progId="Equation.KSEE3">
                  <p:embed/>
                </p:oleObj>
              </mc:Choice>
              <mc:Fallback>
                <p:oleObj r:id="rId6" imgW="2171700" imgH="431800" progId="Equation.KSEE3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78708" y="2443118"/>
                        <a:ext cx="4248785" cy="8451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083308" y="3523253"/>
            <a:ext cx="14192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解法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</a:p>
        </p:txBody>
      </p:sp>
      <p:graphicFrame>
        <p:nvGraphicFramePr>
          <p:cNvPr id="11" name="对象 -21474824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310094"/>
              </p:ext>
            </p:extLst>
          </p:nvPr>
        </p:nvGraphicFramePr>
        <p:xfrm>
          <a:off x="2448876" y="3973468"/>
          <a:ext cx="4323080" cy="845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r:id="rId8" imgW="2209800" imgH="431800" progId="Equation.KSEE3">
                  <p:embed/>
                </p:oleObj>
              </mc:Choice>
              <mc:Fallback>
                <p:oleObj r:id="rId8" imgW="2209800" imgH="431800" progId="Equation.KSEE3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48876" y="3973468"/>
                        <a:ext cx="4323080" cy="8451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11560" y="1203598"/>
            <a:ext cx="8267065" cy="31947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问题2</a:t>
            </a:r>
            <a:r>
              <a:rPr lang="zh-CN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b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sz="2400" b="0" dirty="0" smtClean="0">
                <a:latin typeface="Times New Roman" pitchFamily="18" charset="0"/>
                <a:cs typeface="Times New Roman" pitchFamily="18" charset="0"/>
              </a:rPr>
              <a:t>港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珠澳大桥是集主桥、海底隧道和</a:t>
            </a:r>
            <a:r>
              <a:rPr lang="zh-CN" sz="2400" b="0" dirty="0" smtClean="0">
                <a:latin typeface="Times New Roman" pitchFamily="18" charset="0"/>
                <a:cs typeface="Times New Roman" pitchFamily="18" charset="0"/>
              </a:rPr>
              <a:t>人工岛</a:t>
            </a:r>
            <a:r>
              <a:rPr lang="zh-CN" altLang="en-US" sz="2400" b="0" dirty="0" smtClean="0">
                <a:latin typeface="Times New Roman" pitchFamily="18" charset="0"/>
                <a:cs typeface="Times New Roman" pitchFamily="18" charset="0"/>
              </a:rPr>
              <a:t>于</a:t>
            </a:r>
            <a:r>
              <a:rPr lang="zh-CN" sz="2400" b="0" dirty="0" smtClean="0">
                <a:latin typeface="Times New Roman" pitchFamily="18" charset="0"/>
                <a:cs typeface="Times New Roman" pitchFamily="18" charset="0"/>
              </a:rPr>
              <a:t>一体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的世界上最长的跨海大桥，一辆汽车从香港口岸行驶到东人工岛的平均速度为96 km/h，在海底隧道和主桥上行驶的平均速度分别为72 km/h和92 km/h。如果汽车通过主桥需要</a:t>
            </a:r>
            <a:r>
              <a:rPr lang="en-US" altLang="zh-CN" sz="2400" b="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0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，通过海底隧道所需时间比通过主桥的时间少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0.15h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，你能用含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的代数式表示主桥与海底隧道的长度的和吗？主桥与海底隧道的长度的相差多少千米？</a:t>
            </a:r>
            <a:endParaRPr lang="zh-CN" altLang="en-US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05541" y="1059582"/>
            <a:ext cx="8557895" cy="341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b="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汽车通过主桥的行驶时间是</a:t>
            </a:r>
            <a:r>
              <a:rPr lang="en-US" altLang="zh-CN" sz="2400" b="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0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，那么汽车在主桥上行驶的路程是</a:t>
            </a:r>
            <a:r>
              <a:rPr lang="zh-CN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km，通过海底隧道所需时间比通过主桥的时间少0.15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h</a:t>
            </a:r>
            <a:r>
              <a:rPr lang="zh-CN" sz="2400" dirty="0" smtClean="0">
                <a:latin typeface="Times New Roman" pitchFamily="18" charset="0"/>
                <a:cs typeface="Times New Roman" pitchFamily="18" charset="0"/>
                <a:sym typeface="+mn-ea"/>
              </a:rPr>
              <a:t>，那么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汽车在海底隧道行驶的时间是</a:t>
            </a:r>
            <a:r>
              <a:rPr lang="zh-CN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  </a:t>
            </a:r>
            <a:r>
              <a:rPr lang="en-US" altLang="zh-CN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h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,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行驶的路程是</a:t>
            </a:r>
            <a:r>
              <a:rPr lang="en-US" altLang="zh-CN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     </a:t>
            </a:r>
            <a:r>
              <a:rPr lang="en-US" altLang="zh-CN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  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km，因此，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主桥与海底隧道的长度的和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(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单位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:km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)</a:t>
            </a:r>
            <a:r>
              <a:rPr lang="zh-CN" sz="2400" dirty="0" smtClean="0">
                <a:latin typeface="Times New Roman" pitchFamily="18" charset="0"/>
                <a:cs typeface="Times New Roman" pitchFamily="18" charset="0"/>
                <a:sym typeface="+mn-ea"/>
              </a:rPr>
              <a:t>为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①</a:t>
            </a:r>
            <a:endParaRPr lang="zh-CN" sz="2400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主桥与海底隧道长度的差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(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单位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:km)</a:t>
            </a:r>
            <a:r>
              <a:rPr lang="zh-CN" sz="2400" dirty="0" smtClean="0">
                <a:latin typeface="Times New Roman" pitchFamily="18" charset="0"/>
                <a:cs typeface="Times New Roman" pitchFamily="18" charset="0"/>
                <a:sym typeface="+mn-ea"/>
              </a:rPr>
              <a:t>为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②</a:t>
            </a:r>
            <a:endParaRPr lang="en-US" altLang="zh-CN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40152" y="3293205"/>
            <a:ext cx="372173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92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+72(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-0.15)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61225" y="3867892"/>
            <a:ext cx="259228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92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-72(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-0.15)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92655" y="1707654"/>
            <a:ext cx="120078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92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231129" y="2220547"/>
            <a:ext cx="219773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(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-0.15)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310136" y="2767742"/>
            <a:ext cx="26416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72(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-0.15)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62716" y="2789464"/>
            <a:ext cx="730968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400" b="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上面的代数式①②</a:t>
            </a:r>
            <a:r>
              <a:rPr sz="2400" b="0" dirty="0" err="1">
                <a:latin typeface="Times New Roman" pitchFamily="18" charset="0"/>
                <a:cs typeface="Times New Roman" pitchFamily="18" charset="0"/>
              </a:rPr>
              <a:t>要进行加减运算需要先如何做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？</a:t>
            </a:r>
          </a:p>
        </p:txBody>
      </p:sp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835696" y="1635646"/>
            <a:ext cx="45720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92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+72(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-0.15)  </a:t>
            </a:r>
            <a:r>
              <a:rPr lang="en-US" sz="2400">
                <a:latin typeface="Times New Roman" pitchFamily="18" charset="0"/>
                <a:cs typeface="Times New Roman" pitchFamily="18" charset="0"/>
                <a:sym typeface="+mn-ea"/>
              </a:rPr>
              <a:t>①</a:t>
            </a:r>
            <a:endParaRPr lang="en-US" altLang="zh-CN" sz="240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1836331" y="2263026"/>
            <a:ext cx="45720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92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-72(</a:t>
            </a:r>
            <a:r>
              <a:rPr lang="en-US" altLang="zh-CN" sz="2400" i="1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  <a:sym typeface="+mn-ea"/>
              </a:rPr>
              <a:t>-0.15)  </a:t>
            </a:r>
            <a:r>
              <a:rPr lang="en-US" sz="2400">
                <a:latin typeface="Times New Roman" pitchFamily="18" charset="0"/>
                <a:cs typeface="Times New Roman" pitchFamily="18" charset="0"/>
                <a:sym typeface="+mn-ea"/>
              </a:rPr>
              <a:t>②</a:t>
            </a:r>
            <a:endParaRPr lang="en-US" altLang="zh-CN" sz="240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19672" y="3550487"/>
            <a:ext cx="301752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需要先去括号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8" name="组合 17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433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OGY5ZTQ3ZTQxYzI3OGMwMDQ1ZGRjYjQ5NzM3NTRkMTIifQ=="/>
  <p:tag name="commondata" val="eyJoZGlkIjoiMjY4NDIwODRhNmQ3NGE4OTVhOTFmNjZkMGQxOGMzYm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819</Words>
  <Application>Microsoft Office PowerPoint</Application>
  <PresentationFormat>全屏显示(16:9)</PresentationFormat>
  <Paragraphs>86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仿宋</vt:lpstr>
      <vt:lpstr>隶书</vt:lpstr>
      <vt:lpstr>Calibri</vt:lpstr>
      <vt:lpstr>黑体</vt:lpstr>
      <vt:lpstr>楷体</vt:lpstr>
      <vt:lpstr>Times New Roman</vt:lpstr>
      <vt:lpstr>Wingdings</vt:lpstr>
      <vt:lpstr>微软雅黑</vt:lpstr>
      <vt:lpstr>2_自定义设计方案</vt:lpstr>
      <vt:lpstr>WPS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786</cp:revision>
  <dcterms:created xsi:type="dcterms:W3CDTF">2023-10-19T08:02:00Z</dcterms:created>
  <dcterms:modified xsi:type="dcterms:W3CDTF">2024-08-21T07:43:52Z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0059E05DAA034EF68B452F4E4F500CE1_13</vt:lpwstr>
  </property>
</Properties>
</file>